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B56EC8-58B6-C502-C42E-81C8F58F1D99}" name="Hudson, Les" initials="HL" userId="S::les.hudson@tea.texas.gov::1b51e3df-f37c-4646-8151-9652bb88c0d0" providerId="AD"/>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4343"/>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E4D4F-D6EA-48FA-B26F-01808D3EE702}" v="2" dt="2022-09-14T16:52:49.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48" d="100"/>
          <a:sy n="48" d="100"/>
        </p:scale>
        <p:origin x="2144"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12/5/2022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61774"/>
          </a:xfrm>
          <a:prstGeom prst="rect">
            <a:avLst/>
          </a:prstGeom>
          <a:solidFill>
            <a:srgbClr val="D34343"/>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Health Science Career Cluster</a:t>
            </a:r>
          </a:p>
          <a:p>
            <a:pPr algn="ctr"/>
            <a:r>
              <a:rPr lang="en-US" sz="900" dirty="0">
                <a:solidFill>
                  <a:schemeClr val="bg1"/>
                </a:solidFill>
                <a:ea typeface="Open Sans"/>
                <a:cs typeface="Calibri"/>
              </a:rPr>
              <a:t>The Health Science Career Cluster focuses on planning, managing, and providing therapeutic services, diagnostics services, health informatics, support services, and biotechnology research and development. To pursue a career in the health science industry, students should learn to reason, think critically, make decisions, solve problems, communicate effectively, and work well with others. </a:t>
            </a:r>
            <a:endParaRPr lang="en-US"/>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03507" cy="578861"/>
          </a:xfrm>
          <a:solidFill>
            <a:srgbClr val="D34343"/>
          </a:solidFill>
        </p:spPr>
        <p:txBody>
          <a:bodyPr>
            <a:noAutofit/>
          </a:bodyPr>
          <a:lstStyle/>
          <a:p>
            <a:r>
              <a:rPr lang="en-US" sz="1400" b="1" dirty="0">
                <a:solidFill>
                  <a:srgbClr val="FFFFFF"/>
                </a:solidFill>
                <a:latin typeface="+mn-lt"/>
                <a:ea typeface="Open Sans"/>
                <a:cs typeface="Open Sans"/>
              </a:rPr>
              <a:t>Healthcare Diagnostics</a:t>
            </a:r>
            <a:endParaRPr lang="en-US" sz="1400" dirty="0">
              <a:effectLst/>
              <a:latin typeface="+mn-lt"/>
            </a:endParaRPr>
          </a:p>
          <a:p>
            <a:pPr rtl="0" eaLnBrk="1" latinLnBrk="0" hangingPunct="1"/>
            <a:r>
              <a:rPr lang="en-US" sz="1400" i="1" kern="1200" dirty="0">
                <a:solidFill>
                  <a:srgbClr val="FFFFFF"/>
                </a:solidFill>
                <a:effectLst/>
                <a:latin typeface="+mn-lt"/>
                <a:ea typeface="Open Sans" panose="020B0606030504020204" pitchFamily="34" charset="0"/>
                <a:cs typeface="Open Sans" panose="020B0606030504020204" pitchFamily="34" charset="0"/>
              </a:rPr>
              <a:t>Statewide Program of Study</a:t>
            </a:r>
            <a:endParaRPr lang="en-US" sz="1400" dirty="0">
              <a:effectLst/>
              <a:latin typeface="+mn-lt"/>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507831"/>
          </a:xfrm>
          <a:prstGeom prst="rect">
            <a:avLst/>
          </a:prstGeom>
          <a:noFill/>
        </p:spPr>
        <p:txBody>
          <a:bodyPr wrap="square" lIns="91440" tIns="45720" rIns="91440" bIns="45720" rtlCol="0" anchor="t">
            <a:spAutoFit/>
          </a:bodyPr>
          <a:lstStyle/>
          <a:p>
            <a:r>
              <a:rPr lang="en-US" sz="900" dirty="0"/>
              <a:t>The Healthcare Diagnostics program of study introduces students to occupations and education opportunities related to performing complex medical laboratory tests for the diagnosis, treatment, and prevention of disease. This program of study may also include exploration into the opportunities associated with blood laboratories as well as radiologic technology and ultrasound technology.</a:t>
            </a:r>
          </a:p>
        </p:txBody>
      </p:sp>
      <p:sp>
        <p:nvSpPr>
          <p:cNvPr id="21" name="TextBox 20">
            <a:extLst>
              <a:ext uri="{FF2B5EF4-FFF2-40B4-BE49-F238E27FC236}">
                <a16:creationId xmlns:a16="http://schemas.microsoft.com/office/drawing/2014/main" id="{77D1060B-498D-5699-38A4-622C19750F17}"/>
              </a:ext>
            </a:extLst>
          </p:cNvPr>
          <p:cNvSpPr txBox="1"/>
          <p:nvPr/>
        </p:nvSpPr>
        <p:spPr>
          <a:xfrm>
            <a:off x="315383" y="2444358"/>
            <a:ext cx="3072739" cy="2031325"/>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Secondary Courses for High School Credit</a:t>
            </a:r>
          </a:p>
          <a:p>
            <a:pPr marL="0" marR="0">
              <a:spcBef>
                <a:spcPts val="0"/>
              </a:spcBef>
            </a:pPr>
            <a:endParaRPr lang="en-US" sz="1200" b="1" dirty="0">
              <a:solidFill>
                <a:srgbClr val="0D6CB9"/>
              </a:solidFill>
              <a:effectLst/>
              <a:ea typeface="Calibri" panose="020F0502020204030204" pitchFamily="34" charset="0"/>
              <a:cs typeface="Times New Roman" panose="02020603050405020304" pitchFamily="18" charset="0"/>
            </a:endParaRPr>
          </a:p>
          <a:p>
            <a:pPr marL="0" marR="0">
              <a:spcBef>
                <a:spcPts val="0"/>
              </a:spcBef>
            </a:pPr>
            <a:r>
              <a:rPr lang="en-US" sz="1200" b="1" dirty="0">
                <a:effectLst/>
                <a:ea typeface="Calibri" panose="020F0502020204030204" pitchFamily="34" charset="0"/>
                <a:cs typeface="Times New Roman" panose="02020603050405020304" pitchFamily="18" charset="0"/>
              </a:rPr>
              <a:t>1</a:t>
            </a:r>
            <a:r>
              <a:rPr lang="en-US" sz="1200" b="1" dirty="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a:rPr>
              <a:t>Principles of Health Science</a:t>
            </a:r>
            <a:endParaRPr lang="en-US" sz="1200" dirty="0">
              <a:effectLst/>
              <a:ea typeface="Calibri" panose="020F0502020204030204" pitchFamily="34" charset="0"/>
              <a:cs typeface="Times New Roman" panose="02020603050405020304" pitchFamily="18" charset="0"/>
            </a:endParaRPr>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2	</a:t>
            </a:r>
            <a:r>
              <a:rPr lang="en-US" sz="1200" dirty="0">
                <a:ea typeface="Calibri" panose="020F0502020204030204" pitchFamily="34" charset="0"/>
                <a:cs typeface="Times New Roman"/>
              </a:rPr>
              <a:t>Medical Terminology</a:t>
            </a:r>
            <a:endParaRPr lang="en-US" sz="1200" dirty="0">
              <a:effectLst/>
              <a:ea typeface="Calibri" panose="020F0502020204030204" pitchFamily="34" charset="0"/>
              <a:cs typeface="Times New Roman" panose="02020603050405020304" pitchFamily="18" charset="0"/>
            </a:endParaRPr>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3	</a:t>
            </a:r>
            <a:r>
              <a:rPr lang="en-US" sz="1200" dirty="0">
                <a:ea typeface="Calibri" panose="020F0502020204030204" pitchFamily="34" charset="0"/>
                <a:cs typeface="Times New Roman"/>
              </a:rPr>
              <a:t>Health Sci. Theory/Health Sci. Clinical</a:t>
            </a:r>
          </a:p>
          <a:p>
            <a:pPr marR="0" lvl="0">
              <a:spcBef>
                <a:spcPts val="0"/>
              </a:spcBef>
            </a:pPr>
            <a:endParaRPr lang="en-US" sz="600" dirty="0">
              <a:effectLst/>
              <a:ea typeface="Calibri" panose="020F0502020204030204" pitchFamily="34" charset="0"/>
              <a:cs typeface="Times New Roman" panose="02020603050405020304" pitchFamily="18" charset="0"/>
            </a:endParaRPr>
          </a:p>
          <a:p>
            <a:pPr marR="0" lvl="0">
              <a:spcBef>
                <a:spcPts val="0"/>
              </a:spcBef>
            </a:pPr>
            <a:r>
              <a:rPr lang="en-US" sz="1200" dirty="0">
                <a:solidFill>
                  <a:srgbClr val="0D6CB9"/>
                </a:solidFill>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a:rPr>
              <a:t>Anatomy and Physiology</a:t>
            </a: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4	</a:t>
            </a:r>
            <a:r>
              <a:rPr lang="en-US" sz="1100" dirty="0">
                <a:ea typeface="Calibri" panose="020F0502020204030204" pitchFamily="34" charset="0"/>
                <a:cs typeface="Times New Roman"/>
              </a:rPr>
              <a:t>(</a:t>
            </a:r>
            <a:r>
              <a:rPr lang="en-US" sz="1100" i="1" dirty="0">
                <a:ea typeface="Calibri" panose="020F0502020204030204" pitchFamily="34" charset="0"/>
                <a:cs typeface="Times New Roman"/>
              </a:rPr>
              <a:t>may</a:t>
            </a:r>
            <a:r>
              <a:rPr lang="en-US" sz="1100" dirty="0">
                <a:ea typeface="Calibri" panose="020F0502020204030204" pitchFamily="34" charset="0"/>
                <a:cs typeface="Times New Roman"/>
              </a:rPr>
              <a:t> </a:t>
            </a:r>
            <a:r>
              <a:rPr lang="en-US" sz="1100" i="1" dirty="0">
                <a:ea typeface="Calibri" panose="020F0502020204030204" pitchFamily="34" charset="0"/>
                <a:cs typeface="Times New Roman"/>
              </a:rPr>
              <a:t>select second Health Sci. Program)</a:t>
            </a:r>
            <a:endParaRPr lang="en-US" sz="1100" dirty="0">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223784" y="5137661"/>
            <a:ext cx="3072739" cy="1708160"/>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panose="02020603050405020304" pitchFamily="18" charset="0"/>
              </a:rPr>
              <a:t>Associates Degrees</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ea typeface="Calibri" panose="020F0502020204030204" pitchFamily="34" charset="0"/>
                <a:cs typeface="Times New Roman"/>
              </a:rPr>
              <a:t>Nuclear Medical Technology/Technologist</a:t>
            </a:r>
          </a:p>
          <a:p>
            <a:pPr marL="171450" indent="-171450">
              <a:buFont typeface="Arial" panose="020B0604020202020204" pitchFamily="34" charset="0"/>
              <a:buChar char="•"/>
            </a:pPr>
            <a:r>
              <a:rPr lang="en-US" sz="800" dirty="0">
                <a:cs typeface="Times New Roman"/>
              </a:rPr>
              <a:t>Magnetic Resonance Imaging (MRI) Technology/Technician</a:t>
            </a:r>
          </a:p>
          <a:p>
            <a:pPr marR="0" lvl="0">
              <a:spcBef>
                <a:spcPts val="0"/>
              </a:spcBef>
            </a:pPr>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Bachelor’s Degrees</a:t>
            </a:r>
          </a:p>
          <a:p>
            <a:pPr marL="171450" indent="-171450">
              <a:buFont typeface="Arial" panose="020B0604020202020204" pitchFamily="34" charset="0"/>
              <a:buChar char="•"/>
            </a:pPr>
            <a:r>
              <a:rPr lang="en-US" sz="800" dirty="0">
                <a:ea typeface="Calibri" panose="020F0502020204030204" pitchFamily="34" charset="0"/>
                <a:cs typeface="Times New Roman"/>
              </a:rPr>
              <a:t>Nuclear Medical Technology/Technologist</a:t>
            </a:r>
            <a:endParaRPr lang="en-US" sz="8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ea typeface="Calibri" panose="020F0502020204030204" pitchFamily="34" charset="0"/>
                <a:cs typeface="Times New Roman"/>
              </a:rPr>
              <a:t>Medical Radiologic Technology/Science Radiation Therapist</a:t>
            </a:r>
            <a:endParaRPr lang="en-US" sz="800" dirty="0">
              <a:effectLst/>
              <a:ea typeface="Calibri" panose="020F0502020204030204" pitchFamily="34" charset="0"/>
              <a:cs typeface="Times New Roman" panose="02020603050405020304" pitchFamily="18" charset="0"/>
            </a:endParaRPr>
          </a:p>
          <a:p>
            <a:pPr marR="0" lvl="0">
              <a:spcBef>
                <a:spcPts val="0"/>
              </a:spcBef>
            </a:pPr>
            <a:endParaRPr lang="en-US" sz="9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Master’s, Doctoral, and Professional Degrees</a:t>
            </a:r>
          </a:p>
          <a:p>
            <a:pPr marL="171450" marR="0" lvl="0" indent="-171450">
              <a:spcBef>
                <a:spcPts val="0"/>
              </a:spcBef>
              <a:buFont typeface="Arial" panose="020B0604020202020204" pitchFamily="34" charset="0"/>
              <a:buChar char="•"/>
            </a:pPr>
            <a:r>
              <a:rPr lang="en-US" sz="800" dirty="0">
                <a:ea typeface="Calibri" panose="020F0502020204030204" pitchFamily="34" charset="0"/>
                <a:cs typeface="Times New Roman"/>
              </a:rPr>
              <a:t>Radiologist</a:t>
            </a:r>
            <a:endParaRPr lang="en-US" sz="8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ea typeface="Calibri" panose="020F0502020204030204" pitchFamily="34" charset="0"/>
                <a:cs typeface="Times New Roman"/>
              </a:rPr>
              <a:t>Radiologic Technology/Science Radiographer</a:t>
            </a:r>
            <a:endParaRPr lang="en-US" sz="800" dirty="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3898993" y="1970933"/>
            <a:ext cx="2600690" cy="461665"/>
          </a:xfrm>
          <a:prstGeom prst="rect">
            <a:avLst/>
          </a:prstGeom>
          <a:noFill/>
        </p:spPr>
        <p:txBody>
          <a:bodyPr wrap="square" rtlCol="0">
            <a:spAutoFit/>
          </a:bodyPr>
          <a:lstStyle/>
          <a:p>
            <a:pPr marL="0" marR="0" algn="ctr">
              <a:spcBef>
                <a:spcPts val="0"/>
              </a:spcBef>
            </a:pPr>
            <a:r>
              <a:rPr lang="en-US" sz="1200" b="1" dirty="0">
                <a:solidFill>
                  <a:srgbClr val="0D6CB9"/>
                </a:solidFill>
                <a:effectLst/>
                <a:ea typeface="Calibri" panose="020F0502020204030204" pitchFamily="34" charset="0"/>
                <a:cs typeface="Times New Roman" panose="02020603050405020304" pitchFamily="18" charset="0"/>
              </a:rPr>
              <a:t>Work-Based Learning and </a:t>
            </a:r>
          </a:p>
          <a:p>
            <a:pPr marL="0" marR="0" algn="ctr">
              <a:spcBef>
                <a:spcPts val="0"/>
              </a:spcBef>
            </a:pPr>
            <a:r>
              <a:rPr lang="en-US" sz="1200" b="1" dirty="0">
                <a:solidFill>
                  <a:srgbClr val="0D6CB9"/>
                </a:solidFill>
                <a:effectLst/>
                <a:ea typeface="Calibri" panose="020F0502020204030204" pitchFamily="34" charset="0"/>
                <a:cs typeface="Times New Roman" panose="02020603050405020304" pitchFamily="18" charset="0"/>
              </a:rPr>
              <a:t>Expanded Learning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1148354028"/>
              </p:ext>
            </p:extLst>
          </p:nvPr>
        </p:nvGraphicFramePr>
        <p:xfrm>
          <a:off x="3898992" y="2388282"/>
          <a:ext cx="2770646" cy="1066800"/>
        </p:xfrm>
        <a:graphic>
          <a:graphicData uri="http://schemas.openxmlformats.org/drawingml/2006/table">
            <a:tbl>
              <a:tblPr firstRow="1" bandRow="1">
                <a:tableStyleId>{5C22544A-7EE6-4342-B048-85BDC9FD1C3A}</a:tableStyleId>
              </a:tblPr>
              <a:tblGrid>
                <a:gridCol w="1385323">
                  <a:extLst>
                    <a:ext uri="{9D8B030D-6E8A-4147-A177-3AD203B41FA5}">
                      <a16:colId xmlns:a16="http://schemas.microsoft.com/office/drawing/2014/main" val="2083587555"/>
                    </a:ext>
                  </a:extLst>
                </a:gridCol>
                <a:gridCol w="1385323">
                  <a:extLst>
                    <a:ext uri="{9D8B030D-6E8A-4147-A177-3AD203B41FA5}">
                      <a16:colId xmlns:a16="http://schemas.microsoft.com/office/drawing/2014/main" val="3749205641"/>
                    </a:ext>
                  </a:extLst>
                </a:gridCol>
              </a:tblGrid>
              <a:tr h="251301">
                <a:tc>
                  <a:txBody>
                    <a:bodyPr/>
                    <a:lstStyle/>
                    <a:p>
                      <a:pPr algn="ctr"/>
                      <a:r>
                        <a:rPr lang="en-US" sz="900" dirty="0"/>
                        <a:t>Exploration Activities</a:t>
                      </a:r>
                    </a:p>
                  </a:txBody>
                  <a:tcPr anchor="ctr">
                    <a:solidFill>
                      <a:srgbClr val="D34343"/>
                    </a:solidFill>
                  </a:tcPr>
                </a:tc>
                <a:tc>
                  <a:txBody>
                    <a:bodyPr/>
                    <a:lstStyle/>
                    <a:p>
                      <a:pPr algn="ctr"/>
                      <a:r>
                        <a:rPr lang="en-US" sz="900" dirty="0"/>
                        <a:t>Work-Based Learning Activities</a:t>
                      </a:r>
                    </a:p>
                  </a:txBody>
                  <a:tcPr anchor="ctr">
                    <a:solidFill>
                      <a:srgbClr val="D34343"/>
                    </a:solidFill>
                  </a:tcPr>
                </a:tc>
                <a:extLst>
                  <a:ext uri="{0D108BD9-81ED-4DB2-BD59-A6C34878D82A}">
                    <a16:rowId xmlns:a16="http://schemas.microsoft.com/office/drawing/2014/main" val="2788444287"/>
                  </a:ext>
                </a:extLst>
              </a:tr>
              <a:tr h="431230">
                <a:tc>
                  <a:txBody>
                    <a:bodyPr/>
                    <a:lstStyle/>
                    <a:p>
                      <a:pPr marL="171450" indent="-171450" algn="l">
                        <a:buFont typeface="Arial" panose="020B0604020202020204" pitchFamily="34" charset="0"/>
                        <a:buChar char="•"/>
                      </a:pPr>
                      <a:r>
                        <a:rPr lang="en-US" sz="800" dirty="0"/>
                        <a:t>Participate in Health Occupation Students of America</a:t>
                      </a:r>
                    </a:p>
                  </a:txBody>
                  <a:tcPr>
                    <a:noFill/>
                  </a:tcPr>
                </a:tc>
                <a:tc>
                  <a:txBody>
                    <a:bodyPr/>
                    <a:lstStyle/>
                    <a:p>
                      <a:pPr marL="171450" indent="-171450" algn="l">
                        <a:buFont typeface="Arial" panose="020B0604020202020204" pitchFamily="34" charset="0"/>
                        <a:buChar char="•"/>
                      </a:pPr>
                      <a:r>
                        <a:rPr lang="en-US" sz="800" dirty="0"/>
                        <a:t>Perform clinical rotations at a community wellness center, hospital, assisted living, nursing home</a:t>
                      </a:r>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52204" y="3847998"/>
            <a:ext cx="2590187" cy="538609"/>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a:rPr>
              <a:t>Industry-Based Certifications</a:t>
            </a:r>
            <a:endParaRPr lang="en-US" sz="1200" b="1" dirty="0">
              <a:solidFill>
                <a:srgbClr val="0D6CB9"/>
              </a:solidFill>
              <a:ea typeface="Calibri" panose="020F0502020204030204" pitchFamily="34" charset="0"/>
              <a:cs typeface="Times New Roman"/>
            </a:endParaRPr>
          </a:p>
          <a:p>
            <a:pPr marL="171450" indent="-171450">
              <a:buFont typeface="Arial"/>
              <a:buChar char="•"/>
            </a:pPr>
            <a:r>
              <a:rPr lang="en-US" sz="1200" dirty="0">
                <a:ea typeface="+mn-lt"/>
                <a:cs typeface="+mn-lt"/>
              </a:rPr>
              <a:t>Medical Assistant</a:t>
            </a:r>
            <a:endParaRPr lang="en-US" sz="1200" dirty="0">
              <a:ea typeface="Calibri" panose="020F0502020204030204" pitchFamily="34" charset="0"/>
              <a:cs typeface="Calibri"/>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45627" y="7039792"/>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4072039245"/>
              </p:ext>
            </p:extLst>
          </p:nvPr>
        </p:nvGraphicFramePr>
        <p:xfrm>
          <a:off x="344293" y="7245514"/>
          <a:ext cx="6149413" cy="129540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D34343"/>
                    </a:solidFill>
                  </a:tcPr>
                </a:tc>
                <a:tc>
                  <a:txBody>
                    <a:bodyPr/>
                    <a:lstStyle/>
                    <a:p>
                      <a:pPr algn="ctr"/>
                      <a:r>
                        <a:rPr lang="en-US" sz="900" dirty="0"/>
                        <a:t>Median Wage</a:t>
                      </a:r>
                    </a:p>
                  </a:txBody>
                  <a:tcPr anchor="ctr">
                    <a:solidFill>
                      <a:srgbClr val="D34343"/>
                    </a:solidFill>
                  </a:tcPr>
                </a:tc>
                <a:tc>
                  <a:txBody>
                    <a:bodyPr/>
                    <a:lstStyle/>
                    <a:p>
                      <a:pPr algn="ctr"/>
                      <a:r>
                        <a:rPr lang="en-US" sz="900" dirty="0"/>
                        <a:t>Annual Openings</a:t>
                      </a:r>
                    </a:p>
                  </a:txBody>
                  <a:tcPr anchor="ctr">
                    <a:solidFill>
                      <a:srgbClr val="D34343"/>
                    </a:solidFill>
                  </a:tcPr>
                </a:tc>
                <a:tc>
                  <a:txBody>
                    <a:bodyPr/>
                    <a:lstStyle/>
                    <a:p>
                      <a:pPr algn="ctr"/>
                      <a:r>
                        <a:rPr lang="en-US" sz="900" dirty="0"/>
                        <a:t>% Growth</a:t>
                      </a:r>
                    </a:p>
                  </a:txBody>
                  <a:tcPr anchor="ctr">
                    <a:solidFill>
                      <a:srgbClr val="D34343"/>
                    </a:solidFill>
                  </a:tcPr>
                </a:tc>
                <a:extLst>
                  <a:ext uri="{0D108BD9-81ED-4DB2-BD59-A6C34878D82A}">
                    <a16:rowId xmlns:a16="http://schemas.microsoft.com/office/drawing/2014/main" val="2788444287"/>
                  </a:ext>
                </a:extLst>
              </a:tr>
              <a:tr h="182880">
                <a:tc>
                  <a:txBody>
                    <a:bodyPr/>
                    <a:lstStyle/>
                    <a:p>
                      <a:pPr marL="0" indent="0" algn="l">
                        <a:buFont typeface="Arial" panose="020B0604020202020204" pitchFamily="34" charset="0"/>
                        <a:buNone/>
                      </a:pPr>
                      <a:r>
                        <a:rPr lang="en-US" sz="800" dirty="0"/>
                        <a:t>Diagnostic Medical Sonographers</a:t>
                      </a:r>
                    </a:p>
                  </a:txBody>
                  <a:tcPr anchor="ctr">
                    <a:solidFill>
                      <a:srgbClr val="D34343">
                        <a:alpha val="20000"/>
                      </a:srgbClr>
                    </a:solidFill>
                  </a:tcPr>
                </a:tc>
                <a:tc>
                  <a:txBody>
                    <a:bodyPr/>
                    <a:lstStyle/>
                    <a:p>
                      <a:pPr marL="0" lvl="0" indent="0" algn="ctr">
                        <a:buNone/>
                      </a:pPr>
                      <a:r>
                        <a:rPr lang="en-US" sz="800" dirty="0"/>
                        <a:t>$69,909</a:t>
                      </a:r>
                    </a:p>
                  </a:txBody>
                  <a:tcPr anchor="ctr">
                    <a:noFill/>
                  </a:tcPr>
                </a:tc>
                <a:tc>
                  <a:txBody>
                    <a:bodyPr/>
                    <a:lstStyle/>
                    <a:p>
                      <a:pPr marL="0" lvl="0" indent="0" algn="ctr">
                        <a:buNone/>
                      </a:pPr>
                      <a:r>
                        <a:rPr lang="en-US" sz="800" dirty="0"/>
                        <a:t>495</a:t>
                      </a:r>
                    </a:p>
                  </a:txBody>
                  <a:tcPr anchor="ctr">
                    <a:noFill/>
                  </a:tcPr>
                </a:tc>
                <a:tc>
                  <a:txBody>
                    <a:bodyPr/>
                    <a:lstStyle/>
                    <a:p>
                      <a:pPr marL="0" lvl="0" indent="0" algn="ctr">
                        <a:buNone/>
                      </a:pPr>
                      <a:r>
                        <a:rPr lang="en-US" sz="800" dirty="0"/>
                        <a:t>35%</a:t>
                      </a:r>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800" dirty="0"/>
                        <a:t>Phlebotomist</a:t>
                      </a:r>
                    </a:p>
                  </a:txBody>
                  <a:tcPr anchor="ctr">
                    <a:solidFill>
                      <a:srgbClr val="D34343">
                        <a:alpha val="20000"/>
                      </a:srgbClr>
                    </a:solidFill>
                  </a:tcPr>
                </a:tc>
                <a:tc>
                  <a:txBody>
                    <a:bodyPr/>
                    <a:lstStyle/>
                    <a:p>
                      <a:pPr marL="0" lvl="0" indent="0" algn="ctr">
                        <a:buNone/>
                      </a:pPr>
                      <a:r>
                        <a:rPr lang="en-US" sz="800" dirty="0"/>
                        <a:t>$30,597</a:t>
                      </a:r>
                    </a:p>
                  </a:txBody>
                  <a:tcPr anchor="ctr">
                    <a:noFill/>
                  </a:tcPr>
                </a:tc>
                <a:tc>
                  <a:txBody>
                    <a:bodyPr/>
                    <a:lstStyle/>
                    <a:p>
                      <a:pPr marL="0" lvl="0" indent="0" algn="ctr">
                        <a:buNone/>
                      </a:pPr>
                      <a:r>
                        <a:rPr lang="en-US" sz="800" dirty="0"/>
                        <a:t>1,442</a:t>
                      </a:r>
                    </a:p>
                  </a:txBody>
                  <a:tcPr anchor="ctr">
                    <a:noFill/>
                  </a:tcPr>
                </a:tc>
                <a:tc>
                  <a:txBody>
                    <a:bodyPr/>
                    <a:lstStyle/>
                    <a:p>
                      <a:pPr marL="0" lvl="0" indent="0" algn="ctr">
                        <a:buNone/>
                      </a:pPr>
                      <a:r>
                        <a:rPr lang="en-US" sz="800" dirty="0"/>
                        <a:t>36%</a:t>
                      </a:r>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800" dirty="0"/>
                        <a:t>Nuclear Medicine Technologists</a:t>
                      </a:r>
                    </a:p>
                  </a:txBody>
                  <a:tcPr anchor="ctr">
                    <a:solidFill>
                      <a:srgbClr val="D34343">
                        <a:alpha val="20000"/>
                      </a:srgbClr>
                    </a:solidFill>
                  </a:tcPr>
                </a:tc>
                <a:tc>
                  <a:txBody>
                    <a:bodyPr/>
                    <a:lstStyle/>
                    <a:p>
                      <a:pPr marL="0" lvl="0" indent="0" algn="ctr">
                        <a:buNone/>
                      </a:pPr>
                      <a:r>
                        <a:rPr lang="en-US" sz="800" dirty="0"/>
                        <a:t>$75,962</a:t>
                      </a:r>
                    </a:p>
                  </a:txBody>
                  <a:tcPr anchor="ctr">
                    <a:noFill/>
                  </a:tcPr>
                </a:tc>
                <a:tc>
                  <a:txBody>
                    <a:bodyPr/>
                    <a:lstStyle/>
                    <a:p>
                      <a:pPr marL="0" lvl="0" indent="0" algn="ctr">
                        <a:buNone/>
                      </a:pPr>
                      <a:r>
                        <a:rPr lang="en-US" sz="800" dirty="0"/>
                        <a:t>91</a:t>
                      </a:r>
                    </a:p>
                  </a:txBody>
                  <a:tcPr anchor="ctr">
                    <a:noFill/>
                  </a:tcPr>
                </a:tc>
                <a:tc>
                  <a:txBody>
                    <a:bodyPr/>
                    <a:lstStyle/>
                    <a:p>
                      <a:pPr marL="0" lvl="0" indent="0" algn="ctr">
                        <a:buNone/>
                      </a:pPr>
                      <a:r>
                        <a:rPr lang="en-US" sz="800" dirty="0"/>
                        <a:t>13%</a:t>
                      </a:r>
                    </a:p>
                  </a:txBody>
                  <a:tcPr anchor="ctr">
                    <a:noFill/>
                  </a:tcPr>
                </a:tc>
                <a:extLst>
                  <a:ext uri="{0D108BD9-81ED-4DB2-BD59-A6C34878D82A}">
                    <a16:rowId xmlns:a16="http://schemas.microsoft.com/office/drawing/2014/main" val="1446114615"/>
                  </a:ext>
                </a:extLst>
              </a:tr>
              <a:tr h="182880">
                <a:tc>
                  <a:txBody>
                    <a:bodyPr/>
                    <a:lstStyle/>
                    <a:p>
                      <a:pPr marL="0" lvl="0" indent="0" algn="l">
                        <a:buNone/>
                      </a:pPr>
                      <a:r>
                        <a:rPr lang="en-US" sz="800" dirty="0"/>
                        <a:t>Radiologic Technologists</a:t>
                      </a:r>
                    </a:p>
                  </a:txBody>
                  <a:tcPr anchor="ctr">
                    <a:solidFill>
                      <a:srgbClr val="D34343">
                        <a:alpha val="20000"/>
                      </a:srgbClr>
                    </a:solidFill>
                  </a:tcPr>
                </a:tc>
                <a:tc>
                  <a:txBody>
                    <a:bodyPr/>
                    <a:lstStyle/>
                    <a:p>
                      <a:pPr marL="0" lvl="0" indent="0" algn="ctr">
                        <a:buNone/>
                      </a:pPr>
                      <a:r>
                        <a:rPr lang="en-US" sz="800" dirty="0"/>
                        <a:t>$55,494</a:t>
                      </a:r>
                    </a:p>
                  </a:txBody>
                  <a:tcPr anchor="ctr">
                    <a:noFill/>
                  </a:tcPr>
                </a:tc>
                <a:tc>
                  <a:txBody>
                    <a:bodyPr/>
                    <a:lstStyle/>
                    <a:p>
                      <a:pPr marL="0" lvl="0" indent="0" algn="ctr">
                        <a:buNone/>
                      </a:pPr>
                      <a:r>
                        <a:rPr lang="en-US" sz="800" dirty="0"/>
                        <a:t>1,196</a:t>
                      </a:r>
                    </a:p>
                  </a:txBody>
                  <a:tcPr anchor="ctr">
                    <a:noFill/>
                  </a:tcPr>
                </a:tc>
                <a:tc>
                  <a:txBody>
                    <a:bodyPr/>
                    <a:lstStyle/>
                    <a:p>
                      <a:pPr marL="0" lvl="0" indent="0" algn="ctr">
                        <a:buNone/>
                      </a:pPr>
                      <a:r>
                        <a:rPr lang="en-US" sz="800" dirty="0"/>
                        <a:t>21%</a:t>
                      </a:r>
                    </a:p>
                  </a:txBody>
                  <a:tcPr anchor="ctr">
                    <a:noFill/>
                  </a:tcPr>
                </a:tc>
                <a:extLst>
                  <a:ext uri="{0D108BD9-81ED-4DB2-BD59-A6C34878D82A}">
                    <a16:rowId xmlns:a16="http://schemas.microsoft.com/office/drawing/2014/main" val="485077722"/>
                  </a:ext>
                </a:extLst>
              </a:tr>
              <a:tr h="182880">
                <a:tc>
                  <a:txBody>
                    <a:bodyPr/>
                    <a:lstStyle/>
                    <a:p>
                      <a:pPr marL="0" lvl="0" indent="0" algn="l">
                        <a:buNone/>
                      </a:pPr>
                      <a:r>
                        <a:rPr lang="en-US" sz="800" dirty="0"/>
                        <a:t>Magnetic Resonance Imaging Technologists</a:t>
                      </a:r>
                    </a:p>
                  </a:txBody>
                  <a:tcPr>
                    <a:solidFill>
                      <a:srgbClr val="D34343">
                        <a:alpha val="20000"/>
                      </a:srgbClr>
                    </a:solidFill>
                  </a:tcPr>
                </a:tc>
                <a:tc>
                  <a:txBody>
                    <a:bodyPr/>
                    <a:lstStyle/>
                    <a:p>
                      <a:pPr marL="0" lvl="0" indent="0" algn="ctr">
                        <a:buNone/>
                      </a:pPr>
                      <a:r>
                        <a:rPr lang="en-US" sz="800" dirty="0"/>
                        <a:t>$68,661</a:t>
                      </a:r>
                    </a:p>
                  </a:txBody>
                  <a:tcPr>
                    <a:noFill/>
                  </a:tcPr>
                </a:tc>
                <a:tc>
                  <a:txBody>
                    <a:bodyPr/>
                    <a:lstStyle/>
                    <a:p>
                      <a:pPr marL="0" lvl="0" indent="0" algn="ctr">
                        <a:buNone/>
                      </a:pPr>
                      <a:r>
                        <a:rPr lang="en-US" sz="800" dirty="0"/>
                        <a:t>217</a:t>
                      </a:r>
                    </a:p>
                  </a:txBody>
                  <a:tcPr>
                    <a:noFill/>
                  </a:tcPr>
                </a:tc>
                <a:tc>
                  <a:txBody>
                    <a:bodyPr/>
                    <a:lstStyle/>
                    <a:p>
                      <a:pPr marL="0" lvl="0" indent="0" algn="ctr">
                        <a:buNone/>
                      </a:pPr>
                      <a:r>
                        <a:rPr lang="en-US" sz="800" dirty="0"/>
                        <a:t>21%</a:t>
                      </a:r>
                    </a:p>
                  </a:txBody>
                  <a:tcPr>
                    <a:noFill/>
                  </a:tcPr>
                </a:tc>
                <a:extLst>
                  <a:ext uri="{0D108BD9-81ED-4DB2-BD59-A6C34878D82A}">
                    <a16:rowId xmlns:a16="http://schemas.microsoft.com/office/drawing/2014/main" val="4039454603"/>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23746" y="8748468"/>
            <a:ext cx="5818910" cy="369332"/>
          </a:xfrm>
          <a:prstGeom prst="rect">
            <a:avLst/>
          </a:prstGeom>
          <a:noFill/>
        </p:spPr>
        <p:txBody>
          <a:bodyPr wrap="square" lIns="91440" tIns="45720" rIns="91440" bIns="45720" rtlCol="0" anchor="t">
            <a:spAutoFit/>
          </a:bodyPr>
          <a:lstStyle/>
          <a:p>
            <a:r>
              <a:rPr lang="en-US" sz="900" dirty="0">
                <a:effectLst/>
                <a:ea typeface="Calibri"/>
                <a:cs typeface="Times New Roman"/>
              </a:rPr>
              <a:t>Successful completion of the </a:t>
            </a:r>
            <a:r>
              <a:rPr lang="en-US" sz="900" dirty="0">
                <a:ea typeface="Calibri"/>
                <a:cs typeface="Times New Roman"/>
              </a:rPr>
              <a:t>Healthcare Diagnostics program</a:t>
            </a:r>
            <a:r>
              <a:rPr lang="en-US" sz="900" dirty="0">
                <a:effectLst/>
                <a:ea typeface="Calibri"/>
                <a:cs typeface="Times New Roman"/>
              </a:rPr>
              <a:t> of study will fulfill requirements of </a:t>
            </a:r>
            <a:r>
              <a:rPr lang="en-US" sz="900" dirty="0">
                <a:ea typeface="Calibri"/>
                <a:cs typeface="Times New Roman"/>
              </a:rPr>
              <a:t>the Public Service or STEM endorsement if the math and science requirements are met</a:t>
            </a:r>
            <a:r>
              <a:rPr lang="en-US" sz="900" dirty="0">
                <a:effectLst/>
                <a:ea typeface="Calibri"/>
                <a:cs typeface="Times New Roman"/>
              </a:rPr>
              <a:t>. </a:t>
            </a:r>
            <a:r>
              <a:rPr lang="en-US" sz="900" dirty="0">
                <a:ea typeface="Calibri"/>
                <a:cs typeface="Times New Roman"/>
              </a:rPr>
              <a:t>Revised – August 2022</a:t>
            </a:r>
            <a:endParaRPr lang="en-US" sz="900" dirty="0">
              <a:effectLst/>
              <a:ea typeface="Calibri"/>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68229" y="7024399"/>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3948574" y="3524865"/>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11968" cy="4586939"/>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56260" y="5047280"/>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F52A3F2D-1E1C-EE5A-6D41-9EADFB52F4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50097" y="932403"/>
            <a:ext cx="676455" cy="648579"/>
          </a:xfrm>
          <a:prstGeom prst="rect">
            <a:avLst/>
          </a:prstGeom>
        </p:spPr>
      </p:pic>
      <p:pic>
        <p:nvPicPr>
          <p:cNvPr id="12" name="Picture 12">
            <a:extLst>
              <a:ext uri="{FF2B5EF4-FFF2-40B4-BE49-F238E27FC236}">
                <a16:creationId xmlns:a16="http://schemas.microsoft.com/office/drawing/2014/main" id="{DD8ED7DE-AB71-1BC3-8B72-B5856DA59CE5}"/>
              </a:ext>
              <a:ext uri="{C183D7F6-B498-43B3-948B-1728B52AA6E4}">
                <adec:decorative xmlns:adec="http://schemas.microsoft.com/office/drawing/2017/decorative" val="1"/>
              </a:ext>
            </a:extLst>
          </p:cNvPr>
          <p:cNvPicPr>
            <a:picLocks noChangeAspect="1"/>
          </p:cNvPicPr>
          <p:nvPr/>
        </p:nvPicPr>
        <p:blipFill rotWithShape="1">
          <a:blip r:embed="rId4"/>
          <a:srcRect l="16814" t="27632" r="5254" b="11842"/>
          <a:stretch/>
        </p:blipFill>
        <p:spPr>
          <a:xfrm>
            <a:off x="3705330" y="966469"/>
            <a:ext cx="2137800" cy="578615"/>
          </a:xfrm>
          <a:prstGeom prst="rect">
            <a:avLst/>
          </a:prstGeom>
        </p:spPr>
      </p:pic>
      <p:sp>
        <p:nvSpPr>
          <p:cNvPr id="25" name="TextBox 24">
            <a:extLst>
              <a:ext uri="{FF2B5EF4-FFF2-40B4-BE49-F238E27FC236}">
                <a16:creationId xmlns:a16="http://schemas.microsoft.com/office/drawing/2014/main" id="{8EB09F4C-A897-43AD-8D63-0165029CEE6F}"/>
              </a:ext>
            </a:extLst>
          </p:cNvPr>
          <p:cNvSpPr txBox="1"/>
          <p:nvPr/>
        </p:nvSpPr>
        <p:spPr>
          <a:xfrm>
            <a:off x="3948574" y="6741528"/>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Health Science Clinic</a:t>
            </a:r>
          </a:p>
        </p:txBody>
      </p:sp>
      <p:pic>
        <p:nvPicPr>
          <p:cNvPr id="11" name="Picture 10">
            <a:extLst>
              <a:ext uri="{FF2B5EF4-FFF2-40B4-BE49-F238E27FC236}">
                <a16:creationId xmlns:a16="http://schemas.microsoft.com/office/drawing/2014/main" id="{BF33D57B-B23F-4326-948A-E7CB69DC1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27015" y="4867428"/>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D3434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a:solidFill>
                  <a:schemeClr val="bg1"/>
                </a:solidFill>
                <a:latin typeface="+mn-lt"/>
                <a:ea typeface="Open Sans"/>
                <a:cs typeface="Open Sans"/>
              </a:rPr>
              <a:t>Healthcare Diagnostics</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167352125"/>
              </p:ext>
            </p:extLst>
          </p:nvPr>
        </p:nvGraphicFramePr>
        <p:xfrm>
          <a:off x="188406" y="854109"/>
          <a:ext cx="6563283" cy="1706880"/>
        </p:xfrm>
        <a:graphic>
          <a:graphicData uri="http://schemas.openxmlformats.org/drawingml/2006/table">
            <a:tbl>
              <a:tblPr firstRow="1" bandRow="1">
                <a:tableStyleId>{5C22544A-7EE6-4342-B048-85BDC9FD1C3A}</a:tableStyleId>
              </a:tblPr>
              <a:tblGrid>
                <a:gridCol w="1930388">
                  <a:extLst>
                    <a:ext uri="{9D8B030D-6E8A-4147-A177-3AD203B41FA5}">
                      <a16:colId xmlns:a16="http://schemas.microsoft.com/office/drawing/2014/main" val="2083587555"/>
                    </a:ext>
                  </a:extLst>
                </a:gridCol>
                <a:gridCol w="1741787">
                  <a:extLst>
                    <a:ext uri="{9D8B030D-6E8A-4147-A177-3AD203B41FA5}">
                      <a16:colId xmlns:a16="http://schemas.microsoft.com/office/drawing/2014/main" val="3749205641"/>
                    </a:ext>
                  </a:extLst>
                </a:gridCol>
                <a:gridCol w="1420055">
                  <a:extLst>
                    <a:ext uri="{9D8B030D-6E8A-4147-A177-3AD203B41FA5}">
                      <a16:colId xmlns:a16="http://schemas.microsoft.com/office/drawing/2014/main" val="603892530"/>
                    </a:ext>
                  </a:extLst>
                </a:gridCol>
                <a:gridCol w="1471053">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D34343"/>
                    </a:solidFill>
                  </a:tcPr>
                </a:tc>
                <a:tc>
                  <a:txBody>
                    <a:bodyPr/>
                    <a:lstStyle/>
                    <a:p>
                      <a:pPr algn="ctr"/>
                      <a:r>
                        <a:rPr lang="en-US" sz="1000" dirty="0"/>
                        <a:t>SERVICE ID</a:t>
                      </a:r>
                    </a:p>
                  </a:txBody>
                  <a:tcPr anchor="ctr">
                    <a:solidFill>
                      <a:srgbClr val="D34343"/>
                    </a:solidFill>
                  </a:tcPr>
                </a:tc>
                <a:tc>
                  <a:txBody>
                    <a:bodyPr/>
                    <a:lstStyle/>
                    <a:p>
                      <a:pPr lvl="0" algn="ctr">
                        <a:buNone/>
                      </a:pPr>
                      <a:r>
                        <a:rPr lang="en-US" sz="1000" b="1" i="0" u="none" strike="noStrike" noProof="0" dirty="0">
                          <a:latin typeface="Calibri"/>
                        </a:rPr>
                        <a:t>PREREQUISITES</a:t>
                      </a:r>
                      <a:endParaRPr lang="en-US" dirty="0"/>
                    </a:p>
                  </a:txBody>
                  <a:tcPr anchor="ctr">
                    <a:solidFill>
                      <a:srgbClr val="D34343"/>
                    </a:solidFill>
                  </a:tcPr>
                </a:tc>
                <a:tc>
                  <a:txBody>
                    <a:bodyPr/>
                    <a:lstStyle/>
                    <a:p>
                      <a:pPr algn="ctr"/>
                      <a:r>
                        <a:rPr lang="en-US" sz="1000" dirty="0"/>
                        <a:t>COREQUISITES</a:t>
                      </a:r>
                    </a:p>
                  </a:txBody>
                  <a:tcPr anchor="ctr">
                    <a:solidFill>
                      <a:srgbClr val="D34343"/>
                    </a:solidFill>
                  </a:tcPr>
                </a:tc>
                <a:extLst>
                  <a:ext uri="{0D108BD9-81ED-4DB2-BD59-A6C34878D82A}">
                    <a16:rowId xmlns:a16="http://schemas.microsoft.com/office/drawing/2014/main" val="2788444287"/>
                  </a:ext>
                </a:extLst>
              </a:tr>
              <a:tr h="274320">
                <a:tc>
                  <a:txBody>
                    <a:bodyPr/>
                    <a:lstStyle/>
                    <a:p>
                      <a:r>
                        <a:rPr lang="en-US" sz="900" dirty="0"/>
                        <a:t>Principles of Health Science</a:t>
                      </a:r>
                    </a:p>
                  </a:txBody>
                  <a:tcPr anchor="ctr">
                    <a:solidFill>
                      <a:schemeClr val="bg1">
                        <a:lumMod val="85000"/>
                        <a:alpha val="60000"/>
                      </a:schemeClr>
                    </a:solidFill>
                  </a:tcPr>
                </a:tc>
                <a:tc>
                  <a:txBody>
                    <a:bodyPr/>
                    <a:lstStyle/>
                    <a:p>
                      <a:pPr algn="ctr"/>
                      <a:r>
                        <a:rPr lang="en-US" sz="900" dirty="0"/>
                        <a:t>13020200 (1 credit)</a:t>
                      </a:r>
                    </a:p>
                    <a:p>
                      <a:pPr algn="ctr"/>
                      <a:r>
                        <a:rPr lang="en-US" sz="900" dirty="0"/>
                        <a:t>6401</a:t>
                      </a:r>
                    </a:p>
                  </a:txBody>
                  <a:tcPr anchor="ctr">
                    <a:solidFill>
                      <a:schemeClr val="bg1">
                        <a:lumMod val="85000"/>
                        <a:alpha val="60000"/>
                      </a:schemeClr>
                    </a:solidFill>
                  </a:tcPr>
                </a:tc>
                <a:tc>
                  <a:txBody>
                    <a:bodyPr/>
                    <a:lstStyle/>
                    <a:p>
                      <a:pPr lvl="0" algn="ctr">
                        <a:buNone/>
                      </a:pPr>
                      <a:r>
                        <a:rPr lang="en-US" sz="900" dirty="0"/>
                        <a:t>None</a:t>
                      </a:r>
                    </a:p>
                  </a:txBody>
                  <a:tcPr anchor="ctr">
                    <a:solidFill>
                      <a:schemeClr val="bg1">
                        <a:lumMod val="85000"/>
                        <a:alpha val="60000"/>
                      </a:schemeClr>
                    </a:solidFill>
                  </a:tcPr>
                </a:tc>
                <a:tc>
                  <a:txBody>
                    <a:bodyPr/>
                    <a:lstStyle/>
                    <a:p>
                      <a:pPr lvl="0" algn="ctr">
                        <a:buNone/>
                      </a:pPr>
                      <a:r>
                        <a:rPr lang="en-US" sz="900" dirty="0"/>
                        <a:t>None</a:t>
                      </a:r>
                    </a:p>
                  </a:txBody>
                  <a:tcPr anchor="ctr">
                    <a:solidFill>
                      <a:schemeClr val="bg1">
                        <a:lumMod val="85000"/>
                        <a:alpha val="60000"/>
                      </a:schemeClr>
                    </a:solidFill>
                  </a:tcPr>
                </a:tc>
                <a:extLst>
                  <a:ext uri="{0D108BD9-81ED-4DB2-BD59-A6C34878D82A}">
                    <a16:rowId xmlns:a16="http://schemas.microsoft.com/office/drawing/2014/main" val="2974962540"/>
                  </a:ext>
                </a:extLst>
              </a:tr>
              <a:tr h="274320">
                <a:tc>
                  <a:txBody>
                    <a:bodyPr/>
                    <a:lstStyle/>
                    <a:p>
                      <a:r>
                        <a:rPr lang="en-US" sz="900" dirty="0"/>
                        <a:t>Medical Terminology</a:t>
                      </a:r>
                    </a:p>
                  </a:txBody>
                  <a:tcPr anchor="ctr">
                    <a:solidFill>
                      <a:schemeClr val="bg1">
                        <a:lumMod val="85000"/>
                        <a:alpha val="60000"/>
                      </a:schemeClr>
                    </a:solidFill>
                  </a:tcPr>
                </a:tc>
                <a:tc>
                  <a:txBody>
                    <a:bodyPr/>
                    <a:lstStyle/>
                    <a:p>
                      <a:pPr lvl="0" algn="ctr">
                        <a:buNone/>
                      </a:pPr>
                      <a:r>
                        <a:rPr lang="en-US" sz="900" dirty="0"/>
                        <a:t>13020300 (1 credit)</a:t>
                      </a:r>
                    </a:p>
                    <a:p>
                      <a:pPr lvl="0" algn="ctr">
                        <a:buNone/>
                      </a:pPr>
                      <a:r>
                        <a:rPr lang="en-US" sz="900" dirty="0"/>
                        <a:t>6411</a:t>
                      </a:r>
                    </a:p>
                  </a:txBody>
                  <a:tcPr anchor="ctr">
                    <a:solidFill>
                      <a:schemeClr val="bg1">
                        <a:lumMod val="85000"/>
                        <a:alpha val="60000"/>
                      </a:schemeClr>
                    </a:solidFill>
                  </a:tcPr>
                </a:tc>
                <a:tc>
                  <a:txBody>
                    <a:bodyPr/>
                    <a:lstStyle/>
                    <a:p>
                      <a:pPr lvl="0" algn="ctr">
                        <a:buNone/>
                      </a:pPr>
                      <a:r>
                        <a:rPr lang="en-US" sz="900" dirty="0"/>
                        <a:t>Principles of </a:t>
                      </a:r>
                      <a:r>
                        <a:rPr lang="en-US" sz="900"/>
                        <a:t>Health Science</a:t>
                      </a:r>
                      <a:endParaRPr lang="en-US" sz="900" dirty="0"/>
                    </a:p>
                  </a:txBody>
                  <a:tcPr anchor="ctr">
                    <a:solidFill>
                      <a:schemeClr val="bg1">
                        <a:lumMod val="85000"/>
                        <a:alpha val="60000"/>
                      </a:schemeClr>
                    </a:solidFill>
                  </a:tcPr>
                </a:tc>
                <a:tc>
                  <a:txBody>
                    <a:bodyPr/>
                    <a:lstStyle/>
                    <a:p>
                      <a:pPr lvl="0" algn="ctr">
                        <a:buNone/>
                      </a:pPr>
                      <a:r>
                        <a:rPr lang="en-US" sz="900" dirty="0"/>
                        <a:t>None</a:t>
                      </a:r>
                    </a:p>
                  </a:txBody>
                  <a:tcPr anchor="ctr">
                    <a:solidFill>
                      <a:schemeClr val="bg1">
                        <a:lumMod val="85000"/>
                        <a:alpha val="60000"/>
                      </a:schemeClr>
                    </a:solidFill>
                  </a:tcPr>
                </a:tc>
                <a:extLst>
                  <a:ext uri="{0D108BD9-81ED-4DB2-BD59-A6C34878D82A}">
                    <a16:rowId xmlns:a16="http://schemas.microsoft.com/office/drawing/2014/main" val="3289955430"/>
                  </a:ext>
                </a:extLst>
              </a:tr>
              <a:tr h="274320">
                <a:tc>
                  <a:txBody>
                    <a:bodyPr/>
                    <a:lstStyle/>
                    <a:p>
                      <a:r>
                        <a:rPr lang="en-US" sz="900" dirty="0"/>
                        <a:t>Health Science Theory/Health Science Clinical</a:t>
                      </a:r>
                    </a:p>
                  </a:txBody>
                  <a:tcPr anchor="ctr">
                    <a:solidFill>
                      <a:schemeClr val="bg1">
                        <a:lumMod val="85000"/>
                        <a:alpha val="60000"/>
                      </a:schemeClr>
                    </a:solidFill>
                  </a:tcPr>
                </a:tc>
                <a:tc>
                  <a:txBody>
                    <a:bodyPr/>
                    <a:lstStyle/>
                    <a:p>
                      <a:pPr lvl="0" algn="ctr">
                        <a:buNone/>
                      </a:pPr>
                      <a:r>
                        <a:rPr lang="en-US" sz="900" dirty="0"/>
                        <a:t>13020410 (2 credits)</a:t>
                      </a:r>
                    </a:p>
                    <a:p>
                      <a:pPr lvl="0" algn="ctr">
                        <a:buNone/>
                      </a:pPr>
                      <a:r>
                        <a:rPr lang="en-US" sz="900" dirty="0"/>
                        <a:t>6406</a:t>
                      </a:r>
                    </a:p>
                  </a:txBody>
                  <a:tcPr anchor="ctr">
                    <a:solidFill>
                      <a:schemeClr val="bg1">
                        <a:lumMod val="85000"/>
                        <a:alpha val="60000"/>
                      </a:schemeClr>
                    </a:solidFill>
                  </a:tcPr>
                </a:tc>
                <a:tc>
                  <a:txBody>
                    <a:bodyPr/>
                    <a:lstStyle/>
                    <a:p>
                      <a:pPr lvl="0" algn="ctr">
                        <a:buNone/>
                      </a:pPr>
                      <a:r>
                        <a:rPr lang="en-US" sz="900" dirty="0"/>
                        <a:t>Biology and Medical Terminology</a:t>
                      </a:r>
                    </a:p>
                  </a:txBody>
                  <a:tcPr anchor="ctr">
                    <a:solidFill>
                      <a:schemeClr val="bg1">
                        <a:lumMod val="85000"/>
                        <a:alpha val="60000"/>
                      </a:schemeClr>
                    </a:solidFill>
                  </a:tcPr>
                </a:tc>
                <a:tc>
                  <a:txBody>
                    <a:bodyPr/>
                    <a:lstStyle/>
                    <a:p>
                      <a:pPr lvl="0" algn="ctr">
                        <a:buNone/>
                      </a:pPr>
                      <a:r>
                        <a:rPr lang="en-US" sz="900" dirty="0"/>
                        <a:t>None</a:t>
                      </a:r>
                    </a:p>
                  </a:txBody>
                  <a:tcPr anchor="ctr">
                    <a:solidFill>
                      <a:schemeClr val="bg1">
                        <a:lumMod val="85000"/>
                        <a:alpha val="60000"/>
                      </a:schemeClr>
                    </a:solidFill>
                  </a:tcPr>
                </a:tc>
                <a:extLst>
                  <a:ext uri="{0D108BD9-81ED-4DB2-BD59-A6C34878D82A}">
                    <a16:rowId xmlns:a16="http://schemas.microsoft.com/office/drawing/2014/main" val="2629990545"/>
                  </a:ext>
                </a:extLst>
              </a:tr>
              <a:tr h="274320">
                <a:tc>
                  <a:txBody>
                    <a:bodyPr/>
                    <a:lstStyle/>
                    <a:p>
                      <a:r>
                        <a:rPr lang="en-US" sz="900" dirty="0"/>
                        <a:t>Anatomy and Physiology</a:t>
                      </a:r>
                    </a:p>
                  </a:txBody>
                  <a:tcPr anchor="ctr">
                    <a:solidFill>
                      <a:schemeClr val="bg1">
                        <a:lumMod val="85000"/>
                        <a:alpha val="60000"/>
                      </a:schemeClr>
                    </a:solidFill>
                  </a:tcPr>
                </a:tc>
                <a:tc>
                  <a:txBody>
                    <a:bodyPr/>
                    <a:lstStyle/>
                    <a:p>
                      <a:pPr algn="ctr"/>
                      <a:r>
                        <a:rPr lang="en-US" sz="900" dirty="0"/>
                        <a:t>13020600 (1 credit)</a:t>
                      </a:r>
                    </a:p>
                    <a:p>
                      <a:pPr algn="ctr"/>
                      <a:r>
                        <a:rPr lang="en-US" sz="900" dirty="0"/>
                        <a:t>3266</a:t>
                      </a:r>
                    </a:p>
                  </a:txBody>
                  <a:tcPr anchor="ctr">
                    <a:solidFill>
                      <a:schemeClr val="bg1">
                        <a:lumMod val="85000"/>
                        <a:alpha val="60000"/>
                      </a:schemeClr>
                    </a:solidFill>
                  </a:tcPr>
                </a:tc>
                <a:tc>
                  <a:txBody>
                    <a:bodyPr/>
                    <a:lstStyle/>
                    <a:p>
                      <a:pPr lvl="0" algn="ctr">
                        <a:buNone/>
                      </a:pPr>
                      <a:r>
                        <a:rPr lang="en-US" sz="900" dirty="0"/>
                        <a:t>Biology and a second science credit</a:t>
                      </a:r>
                    </a:p>
                  </a:txBody>
                  <a:tcPr anchor="ctr">
                    <a:solidFill>
                      <a:schemeClr val="bg1">
                        <a:lumMod val="85000"/>
                        <a:alpha val="60000"/>
                      </a:schemeClr>
                    </a:solidFill>
                  </a:tcPr>
                </a:tc>
                <a:tc>
                  <a:txBody>
                    <a:bodyPr/>
                    <a:lstStyle/>
                    <a:p>
                      <a:pPr lvl="0" algn="ctr">
                        <a:buNone/>
                      </a:pPr>
                      <a:r>
                        <a:rPr lang="en-US" sz="900" dirty="0"/>
                        <a:t>None</a:t>
                      </a:r>
                    </a:p>
                  </a:txBody>
                  <a:tcPr anchor="ctr">
                    <a:solidFill>
                      <a:schemeClr val="bg1">
                        <a:lumMod val="85000"/>
                        <a:alpha val="60000"/>
                      </a:schemeClr>
                    </a:solidFill>
                  </a:tcPr>
                </a:tc>
                <a:extLst>
                  <a:ext uri="{0D108BD9-81ED-4DB2-BD59-A6C34878D82A}">
                    <a16:rowId xmlns:a16="http://schemas.microsoft.com/office/drawing/2014/main" val="3183909626"/>
                  </a:ext>
                </a:extLst>
              </a:tr>
            </a:tbl>
          </a:graphicData>
        </a:graphic>
      </p:graphicFrame>
      <p:sp>
        <p:nvSpPr>
          <p:cNvPr id="13" name="TextBox 12">
            <a:extLst>
              <a:ext uri="{FF2B5EF4-FFF2-40B4-BE49-F238E27FC236}">
                <a16:creationId xmlns:a16="http://schemas.microsoft.com/office/drawing/2014/main" id="{F5B91A8B-8FFE-472E-ABF0-5861006FD191}"/>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B08BC69-52D1-4496-ABDB-7A066E263AE6}"/>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HEALTH SCIENCE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65CF80-5AB9-4FDD-81BD-8775D3CD1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F67F14-08BA-4E43-A779-A4A8A5468D3F}">
  <ds:schemaRefs>
    <ds:schemaRef ds:uri="http://purl.org/dc/elements/1.1/"/>
    <ds:schemaRef ds:uri="http://schemas.microsoft.com/office/2006/metadata/properties"/>
    <ds:schemaRef ds:uri="1870ca36-48b9-408f-8764-2f018f10cce8"/>
    <ds:schemaRef ds:uri="http://purl.org/dc/terms/"/>
    <ds:schemaRef ds:uri="http://schemas.microsoft.com/office/2006/documentManagement/types"/>
    <ds:schemaRef ds:uri="http://schemas.microsoft.com/office/infopath/2007/PartnerControls"/>
    <ds:schemaRef ds:uri="696893de-3167-48c0-a9e9-62134322dc49"/>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D6A0F15-9D47-4D66-8DB8-6EE7F2900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TotalTime>
  <Words>524</Words>
  <Application>Microsoft Office PowerPoint</Application>
  <PresentationFormat>Letter Paper (8.5x11 in)</PresentationFormat>
  <Paragraphs>92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Healthcare Diagnostics Statewide Program of Study</vt:lpstr>
      <vt:lpstr>Healthcare Diagnostics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428</cp:revision>
  <dcterms:created xsi:type="dcterms:W3CDTF">2022-08-14T22:35:42Z</dcterms:created>
  <dcterms:modified xsi:type="dcterms:W3CDTF">2022-12-05T21:29:38Z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